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3" d="100"/>
          <a:sy n="83" d="100"/>
        </p:scale>
        <p:origin x="65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425782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120512" cy="6858000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5120512" y="0"/>
            <a:ext cx="7071183" cy="6858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Text 2"/>
          <p:cNvSpPr txBox="1"/>
          <p:nvPr/>
        </p:nvSpPr>
        <p:spPr>
          <a:xfrm>
            <a:off x="640080" y="64008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115568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kern="0" spc="2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2011680"/>
            <a:ext cx="49377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CONDOMÍNIOS:</a:t>
            </a:r>
            <a:endParaRPr lang="en-US" sz="34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ATUALIZAÇÕES</a:t>
            </a:r>
            <a:endParaRPr lang="en-US" sz="3400" dirty="0"/>
          </a:p>
          <a:p>
            <a:pPr marL="0" indent="0">
              <a:lnSpc>
                <a:spcPts val="4000"/>
              </a:lnSpc>
              <a:buNone/>
            </a:pPr>
            <a:r>
              <a:rPr lang="en-US" sz="34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LEGISLATIVAS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47548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Orientações jurídicas para a gestão condominial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5760592" y="2834640"/>
            <a:ext cx="914400" cy="36576"/>
          </a:xfrm>
          <a:prstGeom prst="rect">
            <a:avLst/>
          </a:prstGeom>
          <a:solidFill>
            <a:srgbClr val="4A1C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7"/>
          <p:cNvSpPr txBox="1"/>
          <p:nvPr/>
        </p:nvSpPr>
        <p:spPr>
          <a:xfrm>
            <a:off x="5760592" y="3017520"/>
            <a:ext cx="4206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Cartilha Jurídica</a:t>
            </a:r>
            <a:endParaRPr lang="en-US" sz="3600" dirty="0"/>
          </a:p>
        </p:txBody>
      </p:sp>
      <p:sp>
        <p:nvSpPr>
          <p:cNvPr id="10" name="Text 8"/>
          <p:cNvSpPr txBox="1"/>
          <p:nvPr/>
        </p:nvSpPr>
        <p:spPr>
          <a:xfrm>
            <a:off x="5760592" y="361188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Edição atualizada —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Índice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50876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548640" y="150876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1280160" y="150876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Introdução e orientações gerais</a:t>
            </a:r>
            <a:endParaRPr lang="en-US" sz="1650" dirty="0"/>
          </a:p>
        </p:txBody>
      </p:sp>
      <p:sp>
        <p:nvSpPr>
          <p:cNvPr id="8" name="Text 6"/>
          <p:cNvSpPr txBox="1"/>
          <p:nvPr/>
        </p:nvSpPr>
        <p:spPr>
          <a:xfrm>
            <a:off x="9784080" y="150876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03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48640" y="2221992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0" name="Text 8"/>
          <p:cNvSpPr txBox="1"/>
          <p:nvPr/>
        </p:nvSpPr>
        <p:spPr>
          <a:xfrm>
            <a:off x="548640" y="2221992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280160" y="2221992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Gestão financeira do condomínio</a:t>
            </a:r>
            <a:endParaRPr lang="en-US" sz="1650" dirty="0"/>
          </a:p>
        </p:txBody>
      </p:sp>
      <p:sp>
        <p:nvSpPr>
          <p:cNvPr id="12" name="Text 10"/>
          <p:cNvSpPr txBox="1"/>
          <p:nvPr/>
        </p:nvSpPr>
        <p:spPr>
          <a:xfrm>
            <a:off x="9784080" y="2221992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05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548640" y="2935224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Text 12"/>
          <p:cNvSpPr txBox="1"/>
          <p:nvPr/>
        </p:nvSpPr>
        <p:spPr>
          <a:xfrm>
            <a:off x="548640" y="2935224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5" name="Text 13"/>
          <p:cNvSpPr txBox="1"/>
          <p:nvPr/>
        </p:nvSpPr>
        <p:spPr>
          <a:xfrm>
            <a:off x="1280160" y="2935224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Assembleias e contratos</a:t>
            </a:r>
            <a:endParaRPr lang="en-US" sz="1650" dirty="0"/>
          </a:p>
        </p:txBody>
      </p:sp>
      <p:sp>
        <p:nvSpPr>
          <p:cNvPr id="16" name="Text 14"/>
          <p:cNvSpPr txBox="1"/>
          <p:nvPr/>
        </p:nvSpPr>
        <p:spPr>
          <a:xfrm>
            <a:off x="9784080" y="2935224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548640" y="3648456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8" name="Text 16"/>
          <p:cNvSpPr txBox="1"/>
          <p:nvPr/>
        </p:nvSpPr>
        <p:spPr>
          <a:xfrm>
            <a:off x="548640" y="3648456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1800" dirty="0"/>
          </a:p>
        </p:txBody>
      </p:sp>
      <p:sp>
        <p:nvSpPr>
          <p:cNvPr id="19" name="Text 17"/>
          <p:cNvSpPr txBox="1"/>
          <p:nvPr/>
        </p:nvSpPr>
        <p:spPr>
          <a:xfrm>
            <a:off x="1280160" y="3648456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Novidades legislativas: locação por temporada</a:t>
            </a:r>
            <a:endParaRPr lang="en-US" sz="1650" dirty="0"/>
          </a:p>
        </p:txBody>
      </p:sp>
      <p:sp>
        <p:nvSpPr>
          <p:cNvPr id="20" name="Text 18"/>
          <p:cNvSpPr txBox="1"/>
          <p:nvPr/>
        </p:nvSpPr>
        <p:spPr>
          <a:xfrm>
            <a:off x="9784080" y="3648456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12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548640" y="4361688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2" name="Text 20"/>
          <p:cNvSpPr txBox="1"/>
          <p:nvPr/>
        </p:nvSpPr>
        <p:spPr>
          <a:xfrm>
            <a:off x="548640" y="4361688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1800" dirty="0"/>
          </a:p>
        </p:txBody>
      </p:sp>
      <p:sp>
        <p:nvSpPr>
          <p:cNvPr id="23" name="Text 21"/>
          <p:cNvSpPr txBox="1"/>
          <p:nvPr/>
        </p:nvSpPr>
        <p:spPr>
          <a:xfrm>
            <a:off x="1280160" y="4361688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Obras, síndico e áreas comuns</a:t>
            </a:r>
            <a:endParaRPr lang="en-US" sz="1650" dirty="0"/>
          </a:p>
        </p:txBody>
      </p:sp>
      <p:sp>
        <p:nvSpPr>
          <p:cNvPr id="24" name="Text 22"/>
          <p:cNvSpPr txBox="1"/>
          <p:nvPr/>
        </p:nvSpPr>
        <p:spPr>
          <a:xfrm>
            <a:off x="9784080" y="4361688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13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48640" y="5074920"/>
            <a:ext cx="548640" cy="548640"/>
          </a:xfrm>
          <a:prstGeom prst="rect">
            <a:avLst/>
          </a:prstGeom>
          <a:solidFill>
            <a:srgbClr val="6E2A3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6" name="Text 24"/>
          <p:cNvSpPr txBox="1"/>
          <p:nvPr/>
        </p:nvSpPr>
        <p:spPr>
          <a:xfrm>
            <a:off x="548640" y="507492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1800" dirty="0"/>
          </a:p>
        </p:txBody>
      </p:sp>
      <p:sp>
        <p:nvSpPr>
          <p:cNvPr id="27" name="Text 25"/>
          <p:cNvSpPr txBox="1"/>
          <p:nvPr/>
        </p:nvSpPr>
        <p:spPr>
          <a:xfrm>
            <a:off x="1280160" y="507492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Questões trabalhistas</a:t>
            </a:r>
            <a:endParaRPr lang="en-US" sz="1650" dirty="0"/>
          </a:p>
        </p:txBody>
      </p:sp>
      <p:sp>
        <p:nvSpPr>
          <p:cNvPr id="28" name="Text 26"/>
          <p:cNvSpPr txBox="1"/>
          <p:nvPr/>
        </p:nvSpPr>
        <p:spPr>
          <a:xfrm>
            <a:off x="9784080" y="5074920"/>
            <a:ext cx="1188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300" dirty="0">
                <a:solidFill>
                  <a:srgbClr val="A990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Pg. 17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0" name="Text 28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31" name="Text 29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Introdução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vida em condomínio está sujeita a mudanças constantes na legislação e na jurisprudência, que impactam diretamente a rotina de síndicos, administradoras e condôminos — da forma de realizar assembleias à possibilidade de locação por temporada das unidades.
Nos últimos anos, o Código Civil foi atualizado para permitir, de forma permanente, assembleias virtuais e híbridas (Lei nº 14.309/2022), e o Superior Tribunal de Justiça (STJ) consolidou entendimentos importantes sobre locação por aplicativos como o Airbnb em condomínios residenciais.
Esta cartilha reúne orientações práticas sobre a gestão financeira do condomínio, a realização de assembleias, questões relativas a obras e contratos, e as principais novidades legislativas e jurisprudenciais aplicáveis ao dia a dia condominial.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Orientações gerais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orientações apresentadas nesta cartilha levam em conta a Lei nº 4.591/1964, o Código Civil (arts. 1.331 a 1.358), a Convenção de Condomínio de cada edifício e a jurisprudência mais recente dos tribunais superiores.
Cada condomínio possui particularidades — previstas em sua própria Convenção e Regimento Interno — que podem levar a soluções distintas das aqui apresentadas. Recomendamos sempre a análise do caso concreto com o auxílio de um advogado.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Débitos condominiais em atraso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art. 1.336, §1º, do Código Civil autoriza a cobrança de juros de até 1% ao mês e multa de até 2% sobre a cota condominial em atraso, além de correção monetária, salvo disposição diversa da Convenção.
Em situações excepcionais que gerem dificuldade generalizada de pagamento entre os condôminos, o condomínio pode, mediante deliberação em assembleia, negociar a suspensão temporária de juros e multa para pagamentos realizados dentro de um prazo estendido, desde que a medida seja formalizada e não comprometa o caixa do condomínio.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Renegociação de débitos anteriores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débitos já vencidos, é possível negociar com o condômino inadimplente o parcelamento do valor em aberto, com ou sem redução de encargos, formalizado por termo de acordo.
Passado o prazo de negociação amigável, o condomínio pode ingressar com ação de cobrança (procedimento previsto no Código de Processo Civil), inclusive com possibilidade de penhora do próprio imóvel gerador da dívida.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Fundo de Obras e rateios extraordinários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suspensão temporária da cobrança do Fundo de Obras e de rateios extraordinários é possível, desde que aprovada pelo Conselho Consultivo/Fiscal e ratificada na assembleia seguinte.
Em obras já em andamento, é recomendável negociar com a empresa contratada a paralisação ou a continuidade dos serviços — a paralisação, no momento da retomada, pode acarretar renegociação de valores e prazos.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Fundo de Reserva: função e limites de uso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Fundo de Reserva tem natureza legal e convencional específica: destina-se a cobrir despesas emergenciais e extraordinárias do condomínio. Por essa razão, a orientação geral é não suspender sua arrecadação, mesmo em momentos de maior dificuldade financeira coletiva.
Em situações extremas, devidamente justificadas, é possível utilizar parte do Fundo de Reserva para custear despesas ordinárias, mas recomenda-se limitar esse uso a até 20% do custo mensal do condomínio, com prévia aprovação do Conselho e posterior ratificação em assembleia geral.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Desconto na taxa condominial e receitas diversas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o condomínio apresentar superávit ou conseguir reduzir despesas, esses valores podem e devem ser repassados aos condôminos, preferencialmente por meio de desconto na taxa condominial — orientamos que a redução não ultrapasse 20% da cota atual, ratificada em assembleia geral assim que possível.
Já as receitas com finalidade específica (como aluguel de áreas comuns ou publicidade) têm destinação própria, prevista em Convenção, e não devem ser desviadas para despesas ordinárias sem prévia deliberação assemblear.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Assembleia virtual e híbrida (Lei nº 14.309/2022)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Desde a Lei nº 14.309/2022, que incluiu o art. 1.354-A no Código Civil, as assembleias condominiais podem ser realizadas de forma eletrônica (virtual) ou híbrida (com presença física e virtual simultâneas), desde que essa possibilidade não seja vedada pela Convenção do condomínio e sejam assegurados aos condôminos os direitos de voz, debate e voto.
O edital de convocação deve informar expressamente que a assembleia ocorrerá por meio eletrônico, com instruções de acesso e forma de coleta de votos. A mesma lei também criou a possibilidade de sessão permanente (art. 1.353 do Código Civil), útil para deliberações que exigem quórum qualificado difícil de reunir em uma única reunião.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Rescisão de contratos diversos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momentos de reorganização financeira, o condomínio pode avaliar a rescisão de contratos que não sejam essenciais ao seu funcionamento e que não comprometam, no futuro, a manutenção da edificação — por exemplo, contratos de serviços acessórios ou não emergenciais.
Contratos essenciais (segurança, manutenção predial, seguros obrigatórios) devem ser mantidos ou substituídos com cautela, evitando-se a interrupção de serviços indispensáveis à segurança e ao funcionamento do condomínio.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Novidades legislativas: locação por temporada (Airbnb) em condomínios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0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Superior Tribunal de Justiça (STJ), em julgamento de sua 2ª Seção, decidiu que a exploração reiterada e profissional de locação por curta temporada (como pelo Airbnb) pode descaracterizar a finalidade residencial do imóvel, sendo necessária a aprovação de pelo menos 2/3 dos condôminos para autorizar essa modalidade quando a Convenção prevê destinação estritamente residencial.
O tema segue em discussão sob o rito dos recursos repetitivos (Tema 1.443), que definirá uma tese vinculante para todos os tribunais do país. Até a definição final, recomendamos que os condomínios avaliem, com apoio jurídico, a inclusão de regras claras sobre locação por temporada em suas Convenções.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Obras em áreas comuns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realização de obras estruturais ou de manutenção em áreas comuns deve observar o quórum previsto na Convenção — em regra, maioria simples para obras necessárias e úteis, e 2/3 dos condôminos para obras voluptuárias, conforme o art. 1.341 do Código Civil.
Em caso de dúvida sobre a urgência ou necessidade da obra, recomenda-se laudo técnico de engenheiro ou arquiteto e, se necessário, deliberação específica em assembleia.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Mandato do síndico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mandato do síndico tem prazo máximo de dois anos, permitida a reeleição, conforme o art. 1.347 do Código Civil e a Convenção de cada condomínio.
Havendo impossibilidade de realizar a assembleia de eleição na data prevista (por exemplo, dificuldade de reunir quórum), o entendimento majoritário é o de que o síndico permanece no exercício do cargo até a realização da nova assembleia, evitando vácuo de gestão — o mais seguro, nesses casos, é formalizar a prorrogação em ata ou, havendo controvérsia, buscar autorização judicial.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Restrição ou fechamento de áreas comuns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síndico possui poder administrativo para restringir ou fechar temporariamente áreas comuns quando houver recomendação de órgãos públicos de saúde ou risco concreto à segurança e à saúde coletiva (art. 1.348 do Código Civil), desde que a medida seja proporcional, temporária e comunicada aos condôminos.
Restrições de caráter permanente, ou que alterem significativamente o uso das áreas comuns, devem ser submetidas à deliberação em assembleia.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Morador com doença transmissível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objetivo de preservar a segurança de todos os moradores, nos termos do art. 22, §1º, “b”, da Lei nº 4.591/1964, combinado com o art. 1.348, incisos II e V, do Código Civil, o síndico deve ser comunicado caso algum morador esteja diagnosticado com doença transmissível que represente risco à coletividade.
Os dados da pessoa devem ser mantidos em sigilo absoluto — a comunicação aos demais condôminos pode informar a existência do caso e reforçar medidas sanitárias, mas nunca identificar a unidade ou o morador afetado, sob pena de violação à privacidade (LGPD) e a direitos da personalidade.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743200"/>
            <a:ext cx="12191695" cy="18288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0" y="2880360"/>
            <a:ext cx="12191695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AF9F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Questões trabalhistas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0" y="2331720"/>
            <a:ext cx="1219169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Funcionários do condomínio: porteiros, zeladores e equipe administrativa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Redução de jornada e salário de funcionários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condomínio, embora sem fins lucrativos, é equiparado a empregador em relação aos seus funcionários (porteiros, zeladores, faxineiros etc.), pois admite, remunera e dirige a prestação de serviços.
Em dificuldades financeiras comprovadas, é possível negociar com o sindicato da categoria a redução de jornada e salário, respeitado o limite de 25%, o piso do salário mínimo regional e a garantia provisória de emprego durante a vigência do acordo coletivo (arts. 7º, VI, da Constituição Federal, e 501, 503 e 611-A da CLT).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Teletrabalho para o pessoal administrativo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5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administrativas do condomínio (como a gestão financeira ou o atendimento a condôminos) podem ser exercidas em regime de teletrabalho, regulamentado pelos arts. 75-A a 75-E da CLT (Lei nº 13.467/2017, atualizada pela Lei nº 14.442/2022).
O regime deve constar de aditivo contratual, especificando as atividades remotas e a responsabilidade por equipamentos e despesas. Funções operacionais essenciais — como portaria, zeladoria e limpeza — normalmente não comportam esse regime.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51560"/>
          </a:xfrm>
          <a:prstGeom prst="rect">
            <a:avLst/>
          </a:prstGeom>
          <a:solidFill>
            <a:srgbClr val="FAF9F6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548640" y="137160"/>
            <a:ext cx="110944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Afastamento por doença e dispensa de idosos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566928" y="896112"/>
            <a:ext cx="1005840" cy="4572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Shape 3"/>
          <p:cNvSpPr/>
          <p:nvPr/>
        </p:nvSpPr>
        <p:spPr>
          <a:xfrm>
            <a:off x="548640" y="1417320"/>
            <a:ext cx="73152" cy="4572000"/>
          </a:xfrm>
          <a:prstGeom prst="rect">
            <a:avLst/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4"/>
          <p:cNvSpPr txBox="1"/>
          <p:nvPr/>
        </p:nvSpPr>
        <p:spPr>
          <a:xfrm>
            <a:off x="868680" y="1463040"/>
            <a:ext cx="1069848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8000"/>
              </a:lnSpc>
              <a:buNone/>
            </a:pPr>
            <a:r>
              <a:rPr lang="en-US" sz="1450" dirty="0">
                <a:solidFill>
                  <a:srgbClr val="333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faltas por doença devem ser comprovadas por atestado médico; nos primeiros 15 dias a remuneração é de responsabilidade do condomínio, e a partir do 16º dia cabe ao INSS o pagamento do benefício por incapacidade temporária.
Quanto à dispensa de funcionários com mais de 60 anos, a idade avançada não impede, por si só, o desligamento — mas é preciso verificar a existência de estabilidade específica (como estabilidade pré-aposentadoria prevista em norma coletiva) e assegurar que a medida não configure discriminação etária, vedada pelo Estatuto da Pessoa Idosa (Lei nº 10.741/2003).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0" y="6492240"/>
            <a:ext cx="12191695" cy="365760"/>
          </a:xfrm>
          <a:prstGeom prst="rect">
            <a:avLst/>
          </a:prstGeom>
          <a:solidFill>
            <a:srgbClr val="2B2B2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Text 6"/>
          <p:cNvSpPr txBox="1"/>
          <p:nvPr/>
        </p:nvSpPr>
        <p:spPr>
          <a:xfrm>
            <a:off x="457200" y="64922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kern="0" spc="1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11277295" y="6492240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D9CB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4A1C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280160" y="1280160"/>
            <a:ext cx="9601200" cy="4297680"/>
          </a:xfrm>
          <a:prstGeom prst="roundRect">
            <a:avLst>
              <a:gd name="adj" fmla="val 1277"/>
            </a:avLst>
          </a:prstGeom>
          <a:solidFill>
            <a:srgbClr val="A9905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Text 1"/>
          <p:cNvSpPr txBox="1"/>
          <p:nvPr/>
        </p:nvSpPr>
        <p:spPr>
          <a:xfrm>
            <a:off x="1280160" y="1600200"/>
            <a:ext cx="9601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4A1C2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KARPAT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280160" y="210312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kern="0" spc="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SOCIEDADE DE ADVOGADOS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78892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Matriz: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463040" y="3063240"/>
            <a:ext cx="9235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Avenida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1.536, </a:t>
            </a:r>
            <a:r>
              <a:rPr lang="en-US" sz="1200" dirty="0" err="1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Pacaembu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01234-001 </a:t>
            </a: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São Paulo - SP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463040" y="3364992"/>
            <a:ext cx="9235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São Paulo | São Luís | Florianópolis | Maceió | Curitiba | Recife | Salvador | Campo Grande | Joinville | Porto Alegre | Rio de Janeiro</a:t>
            </a:r>
            <a:endParaRPr lang="en-US" sz="1100" dirty="0"/>
          </a:p>
        </p:txBody>
      </p:sp>
      <p:sp>
        <p:nvSpPr>
          <p:cNvPr id="8" name="Text 6"/>
          <p:cNvSpPr txBox="1"/>
          <p:nvPr/>
        </p:nvSpPr>
        <p:spPr>
          <a:xfrm>
            <a:off x="1280160" y="4069080"/>
            <a:ext cx="9601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4A1C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(11) 3095.6000  |  www.karpat.adv.br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280160" y="452628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2B2B2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Karpat Sociedade de Advogados (LinkedIn)   |   @karpat.advogados   |   @karpatadvogados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1977</Words>
  <Application>Microsoft Office PowerPoint</Application>
  <PresentationFormat>Widescreen</PresentationFormat>
  <Paragraphs>129</Paragraphs>
  <Slides>21</Slides>
  <Notes>21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Cristiane Faria</cp:lastModifiedBy>
  <cp:revision>2</cp:revision>
  <dcterms:created xsi:type="dcterms:W3CDTF">2026-09-11T17:13:45Z</dcterms:created>
  <dcterms:modified xsi:type="dcterms:W3CDTF">2026-09-11T17:18:16Z</dcterms:modified>
</cp:coreProperties>
</file>