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626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5120512" y="0"/>
            <a:ext cx="7071183" cy="6858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6400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KARPAT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1556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SOCIEDADE DE ADVOGADOS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011680"/>
            <a:ext cx="49377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EMPRESAS:</a:t>
            </a:r>
            <a:endParaRPr lang="en-US" sz="34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ATUALIZAÇÕES</a:t>
            </a:r>
            <a:endParaRPr lang="en-US" sz="34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LEGISLATIVAS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Orientações jurídicas para a gestão de negócios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760592" y="2834640"/>
            <a:ext cx="914400" cy="36576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5760592" y="30175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Cartilha Jurídica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5760592" y="36118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Edição atualizada —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Índice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002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Introdução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9784080" y="160020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03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37744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548640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3774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Conteúdo empresarial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9784080" y="237744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04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15468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54864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15468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Novidades legislativas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9784080" y="31546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09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393192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 txBox="1"/>
          <p:nvPr/>
        </p:nvSpPr>
        <p:spPr>
          <a:xfrm>
            <a:off x="548640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39319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Perguntas frequentes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9784080" y="393192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11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70916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548640" y="4709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280160" y="470916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Perguntas frequentes (questões trabalhistas)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9784080" y="470916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19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Introdução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cumprimento de obrigações contratuais, trabalhistas e fiscais </a:t>
            </a: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um desafio recorrente para qualquer empresa, especialmente diante de dificuldades financeiras, mudanças de mercado ou situações de força maior.
Nesses cenários, o ordenamento jurídico brasileiro oferece diversos instrumentos para a manutenção ativa e saudável dos negócios: da renegociação de contratos à recuperação judicial, passando por linhas de crédito, mecanismos de flexibilização trabalhista e programas de regularização fiscal.
Além disso, o cenário legislativo segue em constante evolução — a reforma da Lei de Recuperação Judicial e Falências (Lei nº 14.112/2020) e a Reforma Tributária (Lei Complementar nº 214/2025) trouxeram mudanças relevantes para empresários de todos os portes.
Serve a presente cartilha para informar as medidas legais cabíveis aos empresários, visando a manutenção ativa e sadia dos seus negócios.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Renegociação de contratos comerciais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hipóteses de dificuldade e/ou impossibilidade de cumprimento das obrigações consignadas nos instrumentos contratuais, cogita-se a possibilidade de renegociação e revisão das cláusulas contratuais, sob pena de resolução contratual.
Essa alternativa serve para todos os tipos de contratos, tais como: com fornecedores, prestadores de serviços, instituições financeiras, locação, entre outros.
Quando não há consenso, o Código Civil oferece fundamentos como a teoria da imprevisão e a onerosidade excessiva (arts. 317 e 478 a 480) para buscar, judicialmente, a revisão ou a resolução do contrato.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Mitigação de riscos e vendas por canais digitais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22960" y="16002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9CB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Mitigação de riscos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148840"/>
            <a:ext cx="48463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AF9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prévia da possibilidade de futuros problemas e eventuais prejuízos advindos de tomadas de decisão e/ou da postura adotada pelo empresário. A revisão periódica de contratos, políticas internas e obrigações regulatórias reduz a exposição a passivos e disputas.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172200" y="1371600"/>
            <a:ext cx="5440680" cy="4206240"/>
          </a:xfrm>
          <a:prstGeom prst="roundRect">
            <a:avLst>
              <a:gd name="adj" fmla="val 1739"/>
            </a:avLst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446520" y="16002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Vendas por canais digitais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148840"/>
            <a:ext cx="4937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Vendas por plataformas on-line e parcerias com empresas de e-commerce ampliam a base de clientes e podem reduzir a dependência de pontos físicos. É recomendável revisar os termos de uso das plataformas, as regras de proteção de dados (LGPD) e as obrigações fiscais aplicáveis às vendas remotas.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Teletrabalho (home office) regulamentado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teletrabalho é regulamentado pelos artigos 75-A a 75-E da CLT, incluídos pela Reforma Trabalhista (Lei nº 13.467/2017) e atualizados pela Lei nº 14.442/2022.
O regime deve constar expressamente do contrato de trabalho ou de aditivo contratual, definindo as atividades realizadas remotamente e a responsabilidade pela infraestrutura (equipamentos, internet, mobiliário) e por eventual reembolso de despesas.
A migração entre os regimes presencial e de teletrabalho deve ser feita por mútuo acordo entre empregador e empregado, registrada em aditivo contratual — não pode ser imposta unilateralmente.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Linhas de crédito: Pronampe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 de pequeno porte com dificuldades de caixa podem recorrer ao </a:t>
            </a:r>
            <a:r>
              <a:rPr lang="en-US" sz="155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Pronampe</a:t>
            </a: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(Programa Nacional de Apoio às Microempresas e Empresas de Pequeno Porte, Lei nº 13.999/2020, atualizada pela Lei nº 14.554/2023).
O programa oferece crédito com taxas atreladas à Selic, parcialmente garantido pelo Fundo Garantidor de Operações (FGO), e pode ser utilizado para capital de giro, pagamento de folha salarial, fornecedores e manutenção de custos fixos — sendo vedada a distribuição de lucros ou dividendos com os recursos.
Com o Novo Pronampe (2026), o teto de crédito por CNPJ foi ampliado para até R$ 500 mil, com prazo de pagamento de até 96 meses e carência de até 24 meses.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Recuperação judicial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recuperação judicial, nos termos do art. 47 da Lei nº 11.101/2005, serve para </a:t>
            </a:r>
            <a:r>
              <a:rPr lang="en-US" sz="1550" i="1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“viabilizar a superação da situação de crise econômico-financeira do devedor, a fim de permitir a manutenção da fonte produtora, do emprego dos trabalhadores e dos interesses dos credores, promovendo assim a preservação da empresa, sua função social e o estímulo à atividade econômica”.
</a:t>
            </a: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medida judicial visa garantir fôlego ao empresário para que ele consiga seguir operando a empresa e, por meio de um plano de recuperação, dar cumprimento ao pagamento de dívidas e credores.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Novidades legislativas: Recuperação Judicial e Falências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nº 14.112/2020 promoveu uma ampla reforma na Lei nº 11.101/2005, com mudanças que seguem vigentes e relevantes para empresários em dificuldade:
•  Ampliação do parcelamento de dívidas tributárias na recuperação judicial, de 84 para 120 parcelas;
•  Novos meios de reestruturação, como a conversão de dívida em capital social e a venda integral da empresa devedora;
•  Regras mais claras para financiamento do devedor durante a recuperação (DIP financing);
•  Possibilidade de consolidação processual e substancial para empresas do mesmo grupo econômico;
•  Redução do prazo para extinção das obrigações do falido, favorecendo o chamado fresh start.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Novidades legislativas: Reforma Tributária e transação tributária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Reforma Tributária (Lei Complementar nº 214/2025) substitui, de forma progressiva a partir de 2026, tributos como PIS, Cofins, ICMS e ISS pelo IBS (Imposto sobre Bens e Serviços) e pela CBS (Contribuição sobre Bens e Serviços). Empresas de todos os portes devem se atentar ao cronograma de transição, à emissão de notas fiscais e ao aproveitamento de créditos no novo sistema.
Paralelamente, a transação tributária, prevista na Lei nº 13.988/2020, segue sendo uma ferramenta permanente para a negociação de débitos com a União, com descontos e prazos de pagamento definidos conforme a capacidade de pagamento do contribuinte.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743200"/>
            <a:ext cx="12191695" cy="18288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0" y="2880360"/>
            <a:ext cx="1219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Perguntas frequentes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0" y="233172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Contratos, crédito, recuperação judicial e questões tributárias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Estou com dificuldades para cumprir com as minhas obrigações contratuais. O que posso fazer?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Inicialmente, o mais recomendável é buscar uma solução amigável, conversando com a outra parte para tentar renegociar prazos, valores ou a aplicação de multas e encargos, com flexibilização de ambos os lados. Caso não haja solução na esfera extrajudicial, é possível buscar o Poder Judiciário, inclusive com base na teoria da imprevisão ou da onerosidade excessiva, previstas no Código Civil.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estou conseguindo arcar com os salários dos meus funcionários. O que posso fazer?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 de pequeno porte podem recorrer a linhas de crédito como o Pronampe, com condições facilitadas e garantia parcial do Fundo Garantidor de Operações (FGO). Alternativamente, é possível negociar com o sindicato da categoria a redução temporária de jornada e salário, ou a suspensão do contrato de trabalho, respeitados os limites e requisitos legais (ver seção de perguntas trabalhistas).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estou conseguindo cumprir com o pagamento de credores e empregados e não obtive êxito de solução amigável. O que posso fazer?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Poderá requerer recuperação judicial e, por meio de um plano, cumprir as suas obrigações visando obter a reestruturação econômico-financeira da empresa, com possibilidade de parcelamento de débitos tributários em até 120 meses e outras ferramentas trazidas pela reforma da Lei nº 11.101/2005.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Minha empresa tem débitos tributários que não consegue pagar integralmente. Existe forma de negociação com a Fazenda?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A transação tributária, prevista na Lei nº 13.988/2020, permite negociar diretamente com a Procuradoria-Geral da Fazenda Nacional (PGFN) a forma de pagamento de débitos inscritos em dívida ativa da União, com descontos que variam conforme a capacidade de pagamento do contribuinte e o tipo de débito.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algum edital de transação tributária aberto atualmente?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</a:t>
            </a: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Edital PGFN nº 6/2026 está com adesão aberta, exclusivamente pelo Portal Regularize, até 30 de setembro de 2026, para débitos inscritos em dívida ativa da União de até R$ 45 milhões por contribuinte, com descontos de até 50% e parcelamento em até 60 vezes, conforme a modalidade escolhida.
Como os editais são renovados periodicamente com condições distintas, recomendamos verificar as condições vigentes no Portal Regularize antes de aderir.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Existe parcelamento de tributos para empresas optantes do Simples Nacional?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Empresas optantes pelo Simples Nacional podem solicitar o parcelamento ordinário dos débitos apurados no regime, em até 60 parcelas, conforme a Resolução CGSN nº 140/2018 e alterações posteriores, além de poderem aderir a editais especiais de transação tributária quando disponíveis.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discussões judiciais sobre a prorrogação ou revisão de obrigações tributárias?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Há entendimentos consolidados e outros ainda em discussão nos tribunais sobre a aplicação da teoria da imprevisão, moratórias fiscais e a extensão de benefícios tributários a determinados setores da economia. Recomendamos análise caso a caso, considerando a jurisprudência mais recente sobre o tema.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743200"/>
            <a:ext cx="12191695" cy="18288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0" y="2880360"/>
            <a:ext cx="1219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Perguntas frequentes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0" y="233172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(Questões trabalhistas)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Posso reduzir a jornada e o salário dos meus funcionários por dificuldades financeiras?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desde que a redução seja pactuada por meio de convenção ou acordo coletivo de trabalho com o sindicato da categoria, respeitado o limite máximo de 25% do salário, o piso do salário mínimo regional e a garantia provisória de emprego durante a vigência do instrumento coletivo (arts. 7º, VI, da Constituição Federal, e 501, 503 e 611-A da CLT).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sempre necessário o acordo com o sindicato para reduzir jornada e salário?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A redução salarial, ainda que motivada por dificuldades financeiras comprovadas, exige negociação coletiva com a entidade sindical representativa da categoria profissional. Reduções aplicadas unilateralmente pelo empregador, ou mediante acordo meramente individual, podem ser consideradas inválidas pela Justiça do Trabalho, com direito à recomposição salarial retroativa.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Existe alternativa à redução salarial para lidar com dificuldades temporárias de caixa?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O art. 476-A da CLT prevê a suspensão temporária do contrato de trabalho para participação do empregado em curso ou programa de qualificação profissional, por período de dois a cinco meses, mediante acordo coletivo, sem prejuízo do vínculo empregatício. Essa medida possui requisitos formais específicos e deve ser cuidadosamente estruturada com apoio jurídico.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funciona o teletrabalho (home office) atualmente?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teletrabalho é regulamentado pelos arts. 75-A a 75-E da CLT (incluídos pela Lei nº 13.467/2017 e atualizados pela Lei nº 14.442/2022). O regime deve constar do contrato de trabalho, especificando as atividades exercidas remotamente e a responsabilidade pelas despesas com equipamentos e infraestrutura. A alteração entre os regimes presencial e remoto deve ser feita por mútuo acordo entre as partes e registrada em aditivo contratual.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 obrigado a abonar as faltas de funcionários afastados por doença?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faltas justificadas por doença devem ser comprovadas por atestado médico. Nos primeiros 15 dias de afastamento, a remuneração é de responsabilidade do empregador; a partir do 16º dia, cabe ao INSS o pagamento do benefício por incapacidade temporária, mediante perícia médica. Fora dessas hipóteses, cabe à empresa avaliar, caso a caso, medidas como o abono voluntário da falta, a compensação de horas ou o ajuste da escala de trabalho.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182880"/>
            <a:ext cx="914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37160"/>
            <a:ext cx="10149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Posso demitir um funcionário com mais de 60 anos?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a idade avançada não impede, por si só, o desligamento do funcionário. É preciso, no entanto, verificar se o empregado possui alguma estabilidade específica (por exemplo, gestante, dirigente sindical, membro da CIPA, ou estabilidade pré-aposentadoria prevista em norma coletiva) e assegurar que a dispensa não configure discriminação em razão da idade, o que é vedado pelo Estatuto da Pessoa Idosa (Lei nº 10.741/2003) e pela legislação antidiscriminatória.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80160" y="1280160"/>
            <a:ext cx="9601200" cy="4297680"/>
          </a:xfrm>
          <a:prstGeom prst="roundRect">
            <a:avLst>
              <a:gd name="adj" fmla="val 1277"/>
            </a:avLst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1280160" y="16002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KARPAT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21031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SOCIEDADE DE ADVOGADOS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27889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Matriz: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3063240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Avenida </a:t>
            </a:r>
            <a:r>
              <a:rPr lang="en-US" sz="1200" dirty="0" err="1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Pacaembu</a:t>
            </a: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1.536 — </a:t>
            </a:r>
            <a:r>
              <a:rPr lang="en-US" sz="1200" dirty="0" err="1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Pacaembu</a:t>
            </a: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01234-001 — São Paulo - SP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3364992"/>
            <a:ext cx="9235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Paulo | São Luís | Florianópolis | Maceió | Curitiba | Recife | Salvador | Campo Grande | Joinville | Porto Alegre | Rio de Janeiro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40690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(11) 3095.6000  |  www.karpat.adv.br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45262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 (LinkedIn)   |   @karpat.advogados   |   @karpatadvogados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2286</Words>
  <Application>Microsoft Office PowerPoint</Application>
  <PresentationFormat>Widescreen</PresentationFormat>
  <Paragraphs>167</Paragraphs>
  <Slides>26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Cristiane Faria</cp:lastModifiedBy>
  <cp:revision>2</cp:revision>
  <dcterms:created xsi:type="dcterms:W3CDTF">2026-09-11T17:03:23Z</dcterms:created>
  <dcterms:modified xsi:type="dcterms:W3CDTF">2026-09-11T17:09:18Z</dcterms:modified>
</cp:coreProperties>
</file>