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3" d="100"/>
          <a:sy n="83" d="100"/>
        </p:scale>
        <p:origin x="65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8914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A1C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120512" cy="6858000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5120512" y="0"/>
            <a:ext cx="7071183" cy="6858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640080" y="64008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KARPAT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115568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SOCIEDADE DE ADVOGADOS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377440"/>
            <a:ext cx="49377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800"/>
              </a:lnSpc>
              <a:buNone/>
            </a:pPr>
            <a:r>
              <a:rPr lang="en-US" sz="44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QUESTÕES</a:t>
            </a:r>
            <a:endParaRPr lang="en-US" sz="4400" dirty="0"/>
          </a:p>
          <a:p>
            <a:pPr marL="0" indent="0">
              <a:lnSpc>
                <a:spcPts val="4800"/>
              </a:lnSpc>
              <a:buNone/>
            </a:pPr>
            <a:r>
              <a:rPr lang="en-US" sz="44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IMOBILIÁRIAS</a:t>
            </a:r>
            <a:endParaRPr lang="en-US" sz="44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16052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Atualizações legislativas e orientações práticas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760592" y="2834640"/>
            <a:ext cx="914400" cy="36576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5760592" y="301752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4400" b="1" dirty="0">
              <a:solidFill>
                <a:srgbClr val="4A1C28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0" indent="0">
              <a:buNone/>
            </a:pPr>
            <a:r>
              <a:rPr lang="en-US" sz="4400" b="1" dirty="0" err="1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Cartilha</a:t>
            </a:r>
            <a:r>
              <a:rPr lang="en-US" sz="44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Jurídica</a:t>
            </a:r>
            <a:endParaRPr lang="en-US" sz="4400" dirty="0"/>
          </a:p>
        </p:txBody>
      </p:sp>
      <p:sp>
        <p:nvSpPr>
          <p:cNvPr id="10" name="Text 8"/>
          <p:cNvSpPr txBox="1"/>
          <p:nvPr/>
        </p:nvSpPr>
        <p:spPr>
          <a:xfrm>
            <a:off x="5852032" y="429768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Edição atualizada —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64592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Índice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548640" cy="548640"/>
          </a:xfrm>
          <a:prstGeom prst="rect">
            <a:avLst/>
          </a:prstGeom>
          <a:solidFill>
            <a:srgbClr val="6E2A3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548640" y="17373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280160" y="17373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Introdução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601200" y="173736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A990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Pg. 03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2606040"/>
            <a:ext cx="548640" cy="548640"/>
          </a:xfrm>
          <a:prstGeom prst="rect">
            <a:avLst/>
          </a:prstGeom>
          <a:solidFill>
            <a:srgbClr val="6E2A3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 txBox="1"/>
          <p:nvPr/>
        </p:nvSpPr>
        <p:spPr>
          <a:xfrm>
            <a:off x="548640" y="2606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1280160" y="26060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Novidades legislativas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9601200" y="260604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A990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Pg. 04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3474720"/>
            <a:ext cx="548640" cy="548640"/>
          </a:xfrm>
          <a:prstGeom prst="rect">
            <a:avLst/>
          </a:prstGeom>
          <a:solidFill>
            <a:srgbClr val="6E2A3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 txBox="1"/>
          <p:nvPr/>
        </p:nvSpPr>
        <p:spPr>
          <a:xfrm>
            <a:off x="548640" y="34747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280160" y="34747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Perguntas frequentes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9601200" y="347472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A990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Pg. 05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64592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Introdução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73152" cy="4572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b="1" dirty="0">
                <a:solidFill>
                  <a:srgbClr val="4A1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Contratos imobiliários de trato continuado</a:t>
            </a:r>
            <a:r>
              <a:rPr lang="en-US" sz="16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locações e financiamentos — geram dúvidas recorrentes sempre que o inquilino, o comprador ou o locador enfrenta dificuldades financeiras ou mudanças relevantes no cenário econômico e legislativo.
Além das questões mais comuns sobre negociação, renovação e revisão de aluguel, o setor imobiliário também é impactado por novidades legislativas, como a </a:t>
            </a:r>
            <a:r>
              <a:rPr lang="en-US" sz="1600" b="1" dirty="0">
                <a:solidFill>
                  <a:srgbClr val="4A1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Reforma Tributária</a:t>
            </a:r>
            <a:r>
              <a:rPr lang="en-US" sz="16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que passa a alcançar as locações de imóveis a partir de 2026.
Através desta cartilha, respondemos as dúvidas mais recorrentes que temos recebido e explicamos, de forma objetiva, as principais novidades legislativas que afetam locadores, locatários e mutuários.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64592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Novidades legislativas: Reforma Tributária e locação de imóveis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280160"/>
            <a:ext cx="5394960" cy="2331720"/>
          </a:xfrm>
          <a:prstGeom prst="roundRect">
            <a:avLst>
              <a:gd name="adj" fmla="val 3137"/>
            </a:avLst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22960" y="146304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CB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Pessoa física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1874520"/>
            <a:ext cx="4846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FAF9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Passa a ser contribuinte do regime regular de IBS/CBS quando, cumulativamente, tiver auferido receita superior a R$ 240 mil com locações no ano anterior e possuir mais de 3 imóveis alugados (art. 251, LC 214/2025). Há redução de 70% nas alíquotas e um redutor social de R$ 600 para locações residenciais.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172200" y="1280160"/>
            <a:ext cx="5440680" cy="2331720"/>
          </a:xfrm>
          <a:prstGeom prst="roundRect">
            <a:avLst>
              <a:gd name="adj" fmla="val 3137"/>
            </a:avLst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6446520" y="146304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Pessoa jurídica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46520" y="1874520"/>
            <a:ext cx="4937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locações realizadas por empresas também se sujeitam ao IBS e à CBS (art. 252, LC 214/2025), com direito a crédito sobre despesas de manutenção e reforma vinculadas ao imóvel locado. Locações por temporada são equiparadas à hospedagem, com redutor de 40% na base de cálculo.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48640" y="3840480"/>
            <a:ext cx="11064240" cy="18288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 txBox="1"/>
          <p:nvPr/>
        </p:nvSpPr>
        <p:spPr>
          <a:xfrm>
            <a:off x="548640" y="4023360"/>
            <a:ext cx="11064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4A1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ainda não mudou: </a:t>
            </a:r>
            <a:r>
              <a:rPr lang="en-US" sz="13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Lei do Inquilinato (Lei nº 8.245/1991) não sofreu, até o momento, alteração legislativa formal recente — as regras de negociação, renovação e revisão de aluguel explicadas nas próximas páginas continuam integralmente válidas. Existem projetos de lei em tramitação no Congresso Nacional que podem alterá-la nos próximos anos; nossa equipe acompanha de perto essa agenda.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A1C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743200"/>
            <a:ext cx="12191695" cy="18288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0" y="2880360"/>
            <a:ext cx="121916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Perguntas frequentes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0" y="2331720"/>
            <a:ext cx="121916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Locação, financiamento imobiliário e o novo cenário legislativo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457200" y="228600"/>
            <a:ext cx="914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A990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1463040" y="182880"/>
            <a:ext cx="10149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9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Minha renda diminuiu e estou com dificuldades para pagar o aluguel. O que devo fazer?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73152" cy="420624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828800"/>
            <a:ext cx="106984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primeira medida é contatar a imobiliária ou o locador e, comprovando a alteração da situação econômica, solicitar desconto ou prorrogação do pagamento dos alugueis. A negociação conduzida por um profissional pode trazer bons resultados nestes casos.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457200" y="228600"/>
            <a:ext cx="914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A990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1463040" y="182880"/>
            <a:ext cx="10149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9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Estou com dificuldades financeiras no meu comércio e não tenho receita para pagar o aluguel. O que fazer?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73152" cy="420624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828800"/>
            <a:ext cx="106984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primeira medida a ser tomada é a tentativa de acordo, se possível, realizada por um profissional. Caso não seja possível chegar a um acordo, ainda é viável o ingresso de medida judicial para tentar suspender ou, ao menos, reduzir temporariamente o valor dos alugueis.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457200" y="228600"/>
            <a:ext cx="914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A990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1463040" y="182880"/>
            <a:ext cx="10149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9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preciso apresentar para pedir judicialmente a suspensão ou redução do valor dos alugueis?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73152" cy="420624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828800"/>
            <a:ext cx="106984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muito importante que se comprove uma tentativa anterior de acordo, para demonstrar a boa-fé, bem como documentos que comprovem a queda ou perda da receita do locatário.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457200" y="228600"/>
            <a:ext cx="914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A990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1463040" y="182880"/>
            <a:ext cx="10149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9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Meu inquilino pediu para reduzir o valor do aluguel por dificuldades financeiras. Sou obrigado a aceitar?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73152" cy="420624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828800"/>
            <a:ext cx="106984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Você não é obrigado a aceitar, mas nestes casos o melhor é que a negociação seja conduzida por um profissional capaz de trazer argumentos jurídicos para que se possa chegar a um meio-termo. Embora as hipóteses legais que assegurem ao locatário suspender o pagamento dos alugueis sejam bastante restritas, ainda assim costuma ser preferível um acordo a correr o risco de o locatário devolver o imóvel. Havendo acordo, é essencial que seja assinado um termo de acordo contendo todos os termos, preferencialmente elaborado por um profissional da área.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457200" y="228600"/>
            <a:ext cx="914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A990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1463040" y="182880"/>
            <a:ext cx="10149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9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 o prazo e os requisitos para entrar com uma ação renovatória?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73152" cy="420624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828800"/>
            <a:ext cx="106984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ação renovatória é específica para o locatário de imóveis comerciais que, em linhas gerais, terá direito a renovar o prazo de vigência do contrato quando ele tiver sido assinado por prazo mínimo de 5 anos e o locatário estiver explorando o mesmo ramo de comércio, naquele ponto, há mais de 3 anos.
O locatário que quiser pedir a renovação do prazo de seu contrato deverá fazê-lo entre um ano e seis meses antes do fim do prazo contratual.
É essencial que o locatário compreenda que, não havendo acordo para renovação amigável, se ele não exercer o direito de renovação por meio da ação renovatória, o locador poderá, ao término do prazo do contrato, pedir o imóvel de volta sem que o locatário tenha qualquer direito de indenização pelo ponto comercial.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457200" y="228600"/>
            <a:ext cx="914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A990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1463040" y="182880"/>
            <a:ext cx="10149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9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 o prazo e os requisitos para entrar com uma ação revisional?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73152" cy="420624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828800"/>
            <a:ext cx="106984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regras para pedir a revisão do valor do contrato de locação estão no artigo 68 e seguintes da Lei do Inquilinato (Lei nº 8.245/1991). Tanto locador quanto locatário podem pedir a revisão do valor dos alugueis, desde que tenham passado mais de 3 anos da assinatura do contrato ou da última alteração do valor do aluguel, caso tenha havido. Para entrar com uma ação de revisão de alugueis é essencial a apresentação, ao juiz, de um laudo técnico elaborado por engenheiro em que seja demonstrado o valor de mercado do aluguel.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457200" y="228600"/>
            <a:ext cx="914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A990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1463040" y="182880"/>
            <a:ext cx="10149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9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Como é calculado o valor do aluguel para fins da ação revisional?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73152" cy="420624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828800"/>
            <a:ext cx="106984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valor do aluguel pode ser calculado principalmente por meio de dois critérios: o método comparativo, que consiste no levantamento dos valores praticados no mercado para o mesmo tipo de imóvel, na mesma região; e o método de remuneração de capital, também chamado de método de renda, utilizado quando não for possível a apuração do valor pelo método comparativo.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457200" y="228600"/>
            <a:ext cx="914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A990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1463040" y="182880"/>
            <a:ext cx="10149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9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tenho condições de pagar as próximas parcelas do meu financiamento imobiliário. O que fazer?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73152" cy="420624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828800"/>
            <a:ext cx="106984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Considerando que o Código de Defesa do Consumidor ampara o devedor nesses casos, muitos bancos oferecem a possibilidade de suspensão de pagamento de algumas parcelas ou renegociação das condições do contrato. Se não for o caso da sua instituição financeira, entre em contato com o gerente ou com o canal de atendimento e registre o pedido de suspensão ou renegociação.</a:t>
            </a:r>
            <a:endParaRPr lang="en-US" sz="1600" dirty="0"/>
          </a:p>
          <a:p>
            <a:pPr marL="0" indent="0">
              <a:lnSpc>
                <a:spcPct val="130000"/>
              </a:lnSpc>
              <a:buNone/>
            </a:pPr>
            <a:endParaRPr lang="en-US" sz="16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mesmo assim o banco não concordar em suspender ou renegociar as próximas parcelas, para evitar as consequências da falta de pagamento — que podem incluir a perda do imóvel e de todas as parcelas já pagas — é essencial uma consulta com um advogado, para que ele possa analisar a melhor medida judicial para impedir que o banco leve o imóvel a leilão e avaliar se será possível a rediscussão das parcelas do financiamento.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457200" y="228600"/>
            <a:ext cx="914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A990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1463040" y="182880"/>
            <a:ext cx="10149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9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Reforma Tributária vai afetar o valor líquido que recebo dos meus aluguéis?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73152" cy="420624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828800"/>
            <a:ext cx="106984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b="1" dirty="0">
                <a:solidFill>
                  <a:srgbClr val="4A1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Pode afetar, dependendo do seu perfil. </a:t>
            </a:r>
            <a:r>
              <a:rPr lang="en-US" sz="16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você é pessoa física e não ultrapassa os limites de R$ 240 mil de receita anual com locações e 3 imóveis alugados, permanece fora do regime regular do IBS/CBS. Ultrapassando esses limites, ou se a locação for feita por pessoa jurídica, passa a haver incidência de IBS e CBS, com redução de alíquotas e, quando aplicável, o redutor social.
A implementação é progressiva: em 2026 vigoram alíquotas simbólicas de teste (IBS de 0,1% e CBS de 0,9%), com o regime pleno entrando em vigor nos anos seguintes, conforme o cronograma da Lei Complementar nº 214/2025. Recomendamos avaliar, com o auxílio de um profissional, se o seu enquadramento (pessoa física ou jurídica, holding imobiliária etc.) segue sendo o mais vantajoso diante da nova tributação.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A1C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280160" y="1280160"/>
            <a:ext cx="9601200" cy="4297680"/>
          </a:xfrm>
          <a:prstGeom prst="roundRect">
            <a:avLst>
              <a:gd name="adj" fmla="val 1277"/>
            </a:avLst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1280160" y="160020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KARPAT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280160" y="210312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kern="0" spc="200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SOCIEDADE DE ADVOGADOS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278892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Matriz: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463040" y="3063240"/>
            <a:ext cx="9235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Avenida </a:t>
            </a:r>
            <a:r>
              <a:rPr lang="en-US" sz="1200" dirty="0" err="1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Pacaembu</a:t>
            </a:r>
            <a:r>
              <a:rPr lang="en-US" sz="1200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1.536r — </a:t>
            </a:r>
            <a:r>
              <a:rPr lang="en-US" sz="1200" dirty="0" err="1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Pacaembu</a:t>
            </a:r>
            <a:r>
              <a:rPr lang="en-US" sz="1200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01234-001 — São Paulo - SP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463040" y="3364992"/>
            <a:ext cx="9235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São Paulo | São Luís | Florianópolis | Maceió | Curitiba | Recife | Salvador | Campo Grande | Joinville | Porto Alegre | Rio de Janeiro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406908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4A1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(11) 3095.6000  |  www.karpat.adv.br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452628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 (LinkedIn)   |   @karpat.advogados   |   @karpatadvogados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1492</Words>
  <Application>Microsoft Office PowerPoint</Application>
  <PresentationFormat>Widescreen</PresentationFormat>
  <Paragraphs>105</Paragraphs>
  <Slides>15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Cristiane Faria</cp:lastModifiedBy>
  <cp:revision>2</cp:revision>
  <dcterms:created xsi:type="dcterms:W3CDTF">2026-09-11T16:53:33Z</dcterms:created>
  <dcterms:modified xsi:type="dcterms:W3CDTF">2026-09-11T16:56:56Z</dcterms:modified>
</cp:coreProperties>
</file>